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5"/>
  </p:notesMasterIdLst>
  <p:handoutMasterIdLst>
    <p:handoutMasterId r:id="rId26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47" r:id="rId9"/>
    <p:sldId id="634" r:id="rId10"/>
    <p:sldId id="637" r:id="rId11"/>
    <p:sldId id="648" r:id="rId12"/>
    <p:sldId id="649" r:id="rId13"/>
    <p:sldId id="650" r:id="rId14"/>
    <p:sldId id="636" r:id="rId15"/>
    <p:sldId id="652" r:id="rId16"/>
    <p:sldId id="653" r:id="rId17"/>
    <p:sldId id="651" r:id="rId18"/>
    <p:sldId id="654" r:id="rId19"/>
    <p:sldId id="656" r:id="rId20"/>
    <p:sldId id="655" r:id="rId21"/>
    <p:sldId id="657" r:id="rId22"/>
    <p:sldId id="658" r:id="rId23"/>
    <p:sldId id="394" r:id="rId24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CE8"/>
    <a:srgbClr val="ABD7F3"/>
    <a:srgbClr val="1290D0"/>
    <a:srgbClr val="1B638A"/>
    <a:srgbClr val="E6516D"/>
    <a:srgbClr val="F9DADA"/>
    <a:srgbClr val="04B5A2"/>
    <a:srgbClr val="B56012"/>
    <a:srgbClr val="EC008C"/>
    <a:srgbClr val="F36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772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3-1-1(&#50629;&#47924;%20&#51068;&#51221;&#54364;%20&#47564;&#46308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3-1-3(&#44060;&#51064;&#48324;%20&#50504;&#45236;&#51109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506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일반 업무를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122~139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재직 증명서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개인별 안내장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</a:t>
            </a:r>
            <a:r>
              <a:rPr lang="en-US" altLang="ko-KR" sz="2800" b="1" smtClean="0">
                <a:effectLst/>
              </a:rPr>
              <a:t> </a:t>
            </a:r>
            <a:r>
              <a:rPr lang="ko-KR" altLang="en-US" sz="2800" b="1" smtClean="0">
                <a:effectLst/>
              </a:rPr>
              <a:t>수정하기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[H1]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“=COUNTA(B:B)-2”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 서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식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“”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사원 수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“ -0”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명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“”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3844398"/>
            <a:ext cx="3600000" cy="284277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6" name="모서리가 둥근 직사각형 5"/>
          <p:cNvSpPr/>
          <p:nvPr/>
        </p:nvSpPr>
        <p:spPr>
          <a:xfrm>
            <a:off x="251519" y="4905304"/>
            <a:ext cx="4892273" cy="1260000"/>
          </a:xfrm>
          <a:prstGeom prst="roundRect">
            <a:avLst>
              <a:gd name="adj" fmla="val 934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글꼴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맑은 고딕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10pt, </a:t>
            </a:r>
            <a:r>
              <a:rPr lang="ko-KR" altLang="en-US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굵게</a:t>
            </a: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    )</a:t>
            </a:r>
          </a:p>
          <a:p>
            <a:pPr marL="182563" indent="-182563">
              <a:lnSpc>
                <a:spcPts val="3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6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정렬</a:t>
            </a:r>
            <a:r>
              <a:rPr lang="en-US" altLang="ko-KR" sz="26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아래쪽 맞춤</a:t>
            </a:r>
            <a:r>
              <a:rPr lang="en-US" altLang="ko-KR" sz="26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가운데 맞춤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704" y="5139456"/>
            <a:ext cx="288000" cy="3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각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셀과 범위에 이름 정의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사원명부</a:t>
            </a:r>
            <a:r>
              <a:rPr lang="en-US" altLang="ko-KR" sz="2800" b="1" smtClean="0">
                <a:effectLst/>
              </a:rPr>
              <a:t> </a:t>
            </a:r>
            <a:r>
              <a:rPr lang="ko-KR" altLang="en-US" sz="2800" b="1" smtClean="0">
                <a:effectLst/>
              </a:rPr>
              <a:t>수정하기</a:t>
            </a:r>
            <a:endParaRPr lang="ko-KR" altLang="en-US" sz="2800" b="1">
              <a:effectLst/>
            </a:endParaRPr>
          </a:p>
        </p:txBody>
      </p:sp>
      <p:sp>
        <p:nvSpPr>
          <p:cNvPr id="18" name="순서도: 지연 17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1519" y="4185304"/>
            <a:ext cx="3060000" cy="1980000"/>
          </a:xfrm>
          <a:prstGeom prst="roundRect">
            <a:avLst>
              <a:gd name="adj" fmla="val 5373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H1]: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사원수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B4:B42]: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사원번호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J4:J8]: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용도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B4:H42]: </a:t>
            </a:r>
            <a:r>
              <a:rPr lang="ko-KR" altLang="en-US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 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3645009"/>
            <a:ext cx="5400000" cy="254954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9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 유효성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은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‘, [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“=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사원번호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78" y="4032161"/>
            <a:ext cx="2880000" cy="262863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5149268"/>
            <a:ext cx="5400000" cy="151152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98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76935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데이터 유효성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제한 대상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은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‘, 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“=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용도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992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사원번호를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선택하면 재직 증명서의 모든 내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용이 자동으로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입력되도록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함수를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이용하여 지정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620703" y="2816079"/>
            <a:ext cx="7920881" cy="3421233"/>
          </a:xfrm>
          <a:prstGeom prst="roundRect">
            <a:avLst>
              <a:gd name="adj" fmla="val 4571"/>
            </a:avLst>
          </a:prstGeom>
          <a:solidFill>
            <a:srgbClr val="D4ECE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([D9]): =VLOOKUP(D3,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,3,0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주민등록번호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([F9]): = VLOOKUP(D3,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,2,0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소속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([D10]): =VLOOKUP 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,4,0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직급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([F10]): =VLOOKUP 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,5,0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재직기간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([D11]): =VLOOKUP 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,6,0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2563" indent="-182563">
              <a:lnSpc>
                <a:spcPts val="3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([D13]): =VLOOKUP (D3,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사원명부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,7,0) </a:t>
            </a:r>
            <a:endParaRPr lang="ko-KR" altLang="en-US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76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52" y="4437107"/>
            <a:ext cx="7560000" cy="211613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사원번호를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선택하면 재직 증명서의 모든 내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용이 자동으로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입력되도록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VLOOKUP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함수를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이용하여 지정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354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재직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기간 항목 중 오늘 날짜를 구하기 위해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[D12]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TODAY( )”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64" y="3950447"/>
            <a:ext cx="6300000" cy="275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29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503238" indent="-503238" eaLnBrk="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기간을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구하기 위해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[F11]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=“( ”&amp;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DATEDIF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(D11,D12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,“Y”)&amp;“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년 ”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&amp;DATEDIF(D11,D12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,“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YM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”)</a:t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&amp;“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개월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)””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24" y="4365104"/>
            <a:ext cx="5580000" cy="228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4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 eaLnBrk="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[C15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=TEXT(D11,“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상기인은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YYYY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M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월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D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일 입사하여 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)&amp;TEXT(D12,“YYYY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M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D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일까지 재직하였음을 증명합니다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.”)”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2774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재직 증명서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개인별 안내장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2779385"/>
            <a:ext cx="6840000" cy="390585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6547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 eaLnBrk="0" latinLnBrk="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r>
              <a:rPr kumimoji="0" lang="ko-KR" altLang="en-US" sz="30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용도를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나타내기 위해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[C17]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=“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용 도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 ”&amp;F3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84188" indent="-484188" eaLnBrk="0" latinLnBrk="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오늘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날짜를 나타내기 위해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[C18]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TO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DAY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(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269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200" smtClean="0">
                <a:effectLst/>
              </a:rPr>
              <a:t>사원명부 데이터를 이용한 재직 증명서 작성하기</a:t>
            </a:r>
            <a:endParaRPr lang="ko-KR" altLang="en-US" sz="2800" b="1" spc="-200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84188" indent="-484188" eaLnBrk="0" latinLnBrk="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❾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나머지 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20, 21, 22, 23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행은 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내용을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입력하여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완성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280" y="3789040"/>
            <a:ext cx="5040000" cy="28159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4567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문서의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4268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근로자가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해당 직장에서 근무함을 증명하기 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문서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해당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근로자의 근무 기간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근무 부서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직급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등을 알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규정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양식은 없으며 각 회사나 단체에서 정한 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위 내에서 자유롭게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일반적으로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주민등록번호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주소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회사명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직위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입사일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근무 기간 등이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재직 증명서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52" y="1052736"/>
            <a:ext cx="7560000" cy="5544000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58046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사원명부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시트에서 사원의 전체 인원을 구하는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방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법을 익힌다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이용하여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재직 증명서의 각 항목의 값을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날짜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시간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TODAY,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DATEDIF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조회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참조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VLOOKUP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TEXT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60584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증명서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시트에서 사원 번호와 용도는 유효성 검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사를 이용하여 작성한다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(3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VLOOKU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함수를 이용하여 사원 번호를 선택하면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성명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주민등록번호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소속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직급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재직 기간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주소에 각 내용이 입력되도록 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(9~13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 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 eaLnBrk="0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DATEDIF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함수를 이용하여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재직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30" smtClean="0">
                <a:effectLst/>
                <a:latin typeface="맑은 고딕" pitchFamily="50" charset="-127"/>
                <a:ea typeface="맑은 고딕" pitchFamily="50" charset="-127"/>
              </a:rPr>
              <a:t>기간을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구한다</a:t>
            </a:r>
            <a:r>
              <a:rPr kumimoji="0" lang="en-US" altLang="ko-KR" sz="2800" spc="-230" smtClean="0">
                <a:effectLst/>
                <a:latin typeface="맑은 고딕" pitchFamily="50" charset="-127"/>
                <a:ea typeface="맑은 고딕" pitchFamily="50" charset="-127"/>
              </a:rPr>
              <a:t>([F11]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).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66725" indent="-46672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TEXT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함수를 이용하여 재직 증명서의 문장을 완성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(15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marL="466725" indent="-46672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7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결과 화면</a:t>
            </a:r>
            <a:r>
              <a:rPr kumimoji="0" lang="en-US" altLang="ko-KR" sz="28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2800" spc="-150">
                <a:effectLst/>
                <a:latin typeface="맑은 고딕" pitchFamily="50" charset="-127"/>
                <a:ea typeface="맑은 고딕" pitchFamily="50" charset="-127"/>
              </a:rPr>
              <a:t>을 참조하여 재직 증명서의 나머지 내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용을 완성한다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(20~23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53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>
                <a:effectLst/>
              </a:rPr>
              <a:t>사원명부</a:t>
            </a:r>
            <a:r>
              <a:rPr lang="en-US" altLang="ko-KR" sz="2800" b="1">
                <a:effectLst/>
              </a:rPr>
              <a:t> </a:t>
            </a:r>
            <a:r>
              <a:rPr lang="ko-KR" altLang="en-US" sz="2800" b="1">
                <a:effectLst/>
              </a:rPr>
              <a:t>수정하기</a:t>
            </a: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76250" indent="-4762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재직 증명서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파일을 불러온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사원명부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시트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재직 증명서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11567</TotalTime>
  <Words>850</Words>
  <Application>Microsoft Office PowerPoint</Application>
  <PresentationFormat>화면 슬라이드 쇼(4:3)</PresentationFormat>
  <Paragraphs>150</Paragraphs>
  <Slides>23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980</cp:revision>
  <dcterms:created xsi:type="dcterms:W3CDTF">2010-03-30T01:48:18Z</dcterms:created>
  <dcterms:modified xsi:type="dcterms:W3CDTF">2022-03-04T00:35:19Z</dcterms:modified>
</cp:coreProperties>
</file>